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478" r:id="rId3"/>
    <p:sldId id="481" r:id="rId4"/>
    <p:sldId id="484" r:id="rId5"/>
    <p:sldId id="487" r:id="rId6"/>
    <p:sldId id="490" r:id="rId7"/>
    <p:sldId id="489" r:id="rId8"/>
    <p:sldId id="492" r:id="rId9"/>
    <p:sldId id="493" r:id="rId10"/>
    <p:sldId id="483" r:id="rId11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122" d="100"/>
          <a:sy n="122" d="100"/>
        </p:scale>
        <p:origin x="10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90F72-CFA0-4997-AFD5-D33BB9653DC7}" type="datetimeFigureOut">
              <a:rPr lang="de-AT" smtClean="0"/>
              <a:t>02.09.2019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33810-DA5A-4F25-9A64-35C486E071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59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1B95-E527-414E-BE3A-E25B0CA62884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FE2B-A1B9-4C07-B0CD-50578284E442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1292-C08C-4AA7-A71A-F60B9A6540D1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332D-F580-4EBE-A502-F2DD48D7FD74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09B6-D8D1-4BA6-89FD-A6F329B44218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8F9-2CC2-4DD5-962A-EAB999721340}" type="datetime1">
              <a:rPr lang="de-DE" smtClean="0"/>
              <a:t>02.09.2019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D1AE-304E-4CB6-AF67-2ED07F7E06CD}" type="datetime1">
              <a:rPr lang="de-DE" smtClean="0"/>
              <a:t>02.09.2019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1C-12A5-40FE-A61A-2664BE85EBC5}" type="datetime1">
              <a:rPr lang="de-DE" smtClean="0"/>
              <a:t>02.09.2019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890-B250-4184-B290-5A7CB398102F}" type="datetime1">
              <a:rPr lang="de-DE" smtClean="0"/>
              <a:t>02.09.2019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D4D9-D300-4415-A483-D527AF6EBEF0}" type="datetime1">
              <a:rPr lang="de-DE" smtClean="0"/>
              <a:t>02.09.2019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C455-ED4A-4DC9-B758-0EE37749CFB6}" type="datetime1">
              <a:rPr lang="de-DE" smtClean="0"/>
              <a:t>02.09.2019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986D-CFD9-4808-9467-431D662D35B7}" type="datetime1">
              <a:rPr lang="de-DE" smtClean="0"/>
              <a:t>02.09.2019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E1AD-8D59-4ED4-BA75-424D044B972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de-DE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de-AT" sz="4000" b="1" dirty="0">
                <a:latin typeface="Trebuchet MS" pitchFamily="34" charset="0"/>
              </a:rPr>
              <a:t>Notwendiger Anpassungs- und Handlungsbedarf bei Nutzungsverträgen durch die neue WGG – Novelle </a:t>
            </a: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r>
              <a:rPr lang="de-AT" sz="3200" b="1" dirty="0">
                <a:latin typeface="Trebuchet MS" pitchFamily="34" charset="0"/>
              </a:rPr>
              <a:t>RA Dr. Ingmar Etzersdorfer</a:t>
            </a: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75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de-DE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endParaRPr lang="de-AT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de-AT" sz="4000" b="1" dirty="0">
                <a:solidFill>
                  <a:srgbClr val="4F81BD">
                    <a:lumMod val="75000"/>
                  </a:srgbClr>
                </a:solidFill>
                <a:latin typeface="Trebuchet MS" panose="020B0603020202020204" pitchFamily="34" charset="0"/>
              </a:rPr>
              <a:t>Vielen Dank für </a:t>
            </a:r>
            <a:r>
              <a:rPr lang="de-AT" sz="4000" b="1">
                <a:solidFill>
                  <a:srgbClr val="4F81BD">
                    <a:lumMod val="75000"/>
                  </a:srgbClr>
                </a:solidFill>
                <a:latin typeface="Trebuchet MS" panose="020B0603020202020204" pitchFamily="34" charset="0"/>
              </a:rPr>
              <a:t>Ihre Aufmerksamkeit!</a:t>
            </a:r>
            <a:endParaRPr lang="de-AT" sz="3200" b="1" dirty="0">
              <a:solidFill>
                <a:srgbClr val="4F81BD">
                  <a:lumMod val="75000"/>
                </a:srgbClr>
              </a:solidFill>
              <a:latin typeface="Trebuchet MS" panose="020B0603020202020204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40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5B9BD5">
                  <a:lumMod val="75000"/>
                </a:srgbClr>
              </a:buClr>
              <a:defRPr/>
            </a:pPr>
            <a:endParaRPr lang="de-AT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1">
              <a:buClr>
                <a:srgbClr val="5B9BD5">
                  <a:lumMod val="75000"/>
                </a:srgbClr>
              </a:buClr>
              <a:defRPr/>
            </a:pPr>
            <a:r>
              <a:rPr lang="de-AT" sz="2800" dirty="0">
                <a:solidFill>
                  <a:prstClr val="black"/>
                </a:solidFill>
                <a:latin typeface="Trebuchet MS" pitchFamily="34" charset="0"/>
              </a:rPr>
              <a:t>Die Änderung des Wohnungsgemeinnützigkeitsgesetzes – WGG</a:t>
            </a:r>
          </a:p>
          <a:p>
            <a:pPr lvl="1">
              <a:buClr>
                <a:srgbClr val="5B9BD5">
                  <a:lumMod val="75000"/>
                </a:srgbClr>
              </a:buClr>
              <a:defRPr/>
            </a:pPr>
            <a:r>
              <a:rPr lang="de-AT" sz="2800" dirty="0">
                <a:solidFill>
                  <a:prstClr val="black"/>
                </a:solidFill>
                <a:latin typeface="Trebuchet MS" pitchFamily="34" charset="0"/>
              </a:rPr>
              <a:t>durch das BGBl. Nr. 85/2019 wurde am 31.Juli 2019 ausgegeben. Nach Art IV Abs 1t WGG treten die darin angeführten Bestimmungen mit dem der Kundmachung folgenden Tag in Kraft. </a:t>
            </a:r>
          </a:p>
          <a:p>
            <a:pPr lvl="1">
              <a:buClr>
                <a:srgbClr val="5B9BD5">
                  <a:lumMod val="75000"/>
                </a:srgbClr>
              </a:buClr>
              <a:defRPr/>
            </a:pPr>
            <a:endParaRPr lang="de-AT" sz="2800" dirty="0">
              <a:solidFill>
                <a:prstClr val="black"/>
              </a:solidFill>
              <a:latin typeface="Trebuchet MS" pitchFamily="34" charset="0"/>
            </a:endParaRPr>
          </a:p>
          <a:p>
            <a:pPr lvl="1">
              <a:buClr>
                <a:srgbClr val="5B9BD5">
                  <a:lumMod val="75000"/>
                </a:srgbClr>
              </a:buClr>
              <a:defRPr/>
            </a:pPr>
            <a:endParaRPr lang="de-AT" sz="2800" dirty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endParaRPr lang="de-AT" sz="2800" b="1" dirty="0">
              <a:latin typeface="Trebuchet MS" pitchFamily="34" charset="0"/>
            </a:endParaRPr>
          </a:p>
          <a:p>
            <a:pPr algn="just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01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öffentlich-rechtlicher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§ 8 Abs 3, Einleitungssatz: erstmals eine ausdrücklich positiv–rechtliche Verpflichtung zur </a:t>
            </a: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</a:rPr>
              <a:t>grundsätzlich unbefristeten Vergabe von Mietwohnungen 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endParaRPr lang="de-DE" sz="2400" b="1" dirty="0">
              <a:solidFill>
                <a:prstClr val="black"/>
              </a:solidFill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§ 8 Abs 3,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Schlußsatz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Verbot einer Vergabe „gemeinnütziger“ Mietwohnungen zur kurzfristigen gewerblichen Vermietung für touristische Beherbergungszwecke</a:t>
            </a:r>
            <a:b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(Ausnahme in § 20 Abs 1 </a:t>
            </a:r>
            <a:r>
              <a:rPr lang="de-AT" sz="2400" dirty="0" smtClean="0">
                <a:solidFill>
                  <a:prstClr val="black"/>
                </a:solidFill>
                <a:latin typeface="Trebuchet MS" pitchFamily="34" charset="0"/>
              </a:rPr>
              <a:t>Z 1 </a:t>
            </a:r>
            <a:r>
              <a:rPr lang="de-AT" sz="2400" dirty="0" err="1" smtClean="0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c,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sublit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)</a:t>
            </a:r>
            <a:endParaRPr lang="de-AT" sz="2400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410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öffentlich-rechtlicher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§ 8 Abs 3, zweiter Satz: </a:t>
            </a: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</a:rPr>
              <a:t>ausdrückliche normierte Möglichkeit der Bevorzugung von „Gewaltopfern“ </a:t>
            </a: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bei der Wohnungsvergabe    </a:t>
            </a:r>
            <a:endParaRPr lang="de-AT" sz="2400" dirty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§ 8 Abs 4: Sämtliche Tätigkeiten einer GBV sind </a:t>
            </a: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</a:rPr>
              <a:t>vorrangig zugunsten einer Wohnversorgung von österreichischen Staatsbürgern </a:t>
            </a: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und gemäß Abs 5 gleichgestellten Personen sowie Ausländern, die sich seit mehr als fünf Jahren ununterbrochen und legal in Österreich aufhalten und ein Prüfzeugnis des ÖIF  nachweisen, auszurichten.    </a:t>
            </a:r>
            <a:endParaRPr lang="de-AT" sz="2400" dirty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384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II. zivil-rechtlicher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819150" lvl="1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defRPr/>
            </a:pP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§ 39 Abs 37 WGG: A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uf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alle zum Zeitpunkt seines Inkrafttretens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(BGBl Nr. 85/2019 am 1.8.2019)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aufrechten Miet- oder sonstigen Nutzungsverhältnisse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für die ein Anspruch auf nachträgliche Übertragung in das Wohnungseigentum gemäß § 15c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. a besteht oder bestanden hat, ist § 15e Abs 1 jedoch nur insoweit anzuwenden, als der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Mieter auch nach Ablauf des fünfzehnten bis zum Ablauf des zwanzigsten Jahr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einen Antrag an die GBV auf nachträgliche Übereignung stellen kann, wenn die Förderung aufrecht ist. </a:t>
            </a:r>
          </a:p>
          <a:p>
            <a:pPr marL="819150" lvl="1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defRPr/>
            </a:pP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  </a:t>
            </a:r>
          </a:p>
          <a:p>
            <a:pPr algn="just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710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631504" y="126876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II. zivil-rechtlicher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819150" lvl="1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defRPr/>
            </a:pP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Anspruch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nach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§ 15c </a:t>
            </a:r>
            <a:r>
              <a:rPr lang="de-AT" sz="2400" b="1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a WGG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besteht</a:t>
            </a:r>
            <a:br>
              <a:rPr lang="de-AT" sz="2400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nur für Personen gemäß § 8 Abs 4 WGG und den</a:t>
            </a:r>
            <a:b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nach § 8 Abs 5 WGG gleichgestellten </a:t>
            </a:r>
            <a:r>
              <a:rPr lang="de-AT" sz="2400" b="1" dirty="0" smtClean="0">
                <a:solidFill>
                  <a:prstClr val="black"/>
                </a:solidFill>
                <a:latin typeface="Trebuchet MS" pitchFamily="34" charset="0"/>
              </a:rPr>
              <a:t>Personen.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/>
            </a:r>
            <a:b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/>
            </a:r>
            <a:b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Auf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diese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Voraussetzung sowie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die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mit dem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gesetzlichen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Anspruch auf nachträgliche  Übertragung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in das Eigentum gemäß § 15c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a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verbundenen Antragsrechte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gemäß</a:t>
            </a:r>
            <a:br>
              <a:rPr lang="de-AT" sz="2400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§ 15e Abs 1,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ist im Miet- oder sonstigen Nutzungsvertrag hinzuweisen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(§ 15f Abs 1 WGG). </a:t>
            </a:r>
          </a:p>
          <a:p>
            <a:pPr marL="819150" lvl="1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defRPr/>
            </a:pP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just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363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03512" y="1148745"/>
            <a:ext cx="9144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II. zivil-rechtlicher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819150" lvl="1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Bei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 unter Zuhilfenahme öffentlicher Mittel errichteten Wohnungen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(Geschäftsräumen), wenn die Förderung aufrecht ist,  darf ein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Anbot gemäß § 15c </a:t>
            </a:r>
            <a:r>
              <a:rPr lang="de-AT" sz="2400" b="1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. b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nur Personen gemäß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§ 8 Abs 4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und ihnen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gemäß § 8 Abs 5 gleichgestellten Personen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gelegt werden (§ 15f Abs 2 WGG). </a:t>
            </a:r>
          </a:p>
          <a:p>
            <a:pPr algn="just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722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03512" y="1148745"/>
            <a:ext cx="9144000" cy="764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II. zivil-rechtlicher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B2325"/>
              </a:buClr>
              <a:buSzPct val="80000"/>
              <a:defRPr/>
            </a:pP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Ein Anspruch nach § 15c </a:t>
            </a:r>
            <a:r>
              <a:rPr lang="de-DE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DE" sz="2400" dirty="0">
                <a:solidFill>
                  <a:prstClr val="black"/>
                </a:solidFill>
                <a:latin typeface="Trebuchet MS" pitchFamily="34" charset="0"/>
              </a:rPr>
              <a:t> a WGG besteht 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nur bei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Wohnungen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mit einer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Nutzfläche über 40 m²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und Geschäftsräumlichkeiten, die unter Zuhilfenahme  öffentlicher Mittel errichtet wurden (§ 15c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a WGG) 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Finanzierungsbeitrag von mehr als € 50/m² Nutzfläche (valorisiert)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wenn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Förderung im Zeitpunkt des Abschlusses des Mietvertrages noch aufrecht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(§ 15c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a WGG)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endParaRPr lang="de-AT" sz="2400" dirty="0">
              <a:solidFill>
                <a:prstClr val="black"/>
              </a:solidFill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endParaRPr lang="de-AT" sz="2400" dirty="0">
              <a:solidFill>
                <a:prstClr val="black"/>
              </a:solidFill>
              <a:latin typeface="Trebuchet MS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B2325"/>
              </a:buClr>
              <a:buSzPct val="80000"/>
              <a:defRPr/>
            </a:pPr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15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03512" y="1148745"/>
            <a:ext cx="9144000" cy="675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II. zivil-rechtlicher Anpassungs- und Handlungsbedarf</a:t>
            </a: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Antrag nach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fünf-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höchstens aber zwanzigjähriger Dauer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seines Mietverhältnisses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Antrag längstens bis zum Ablauf des 30. Jahres nach Erstbezug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der Baulichkeit (§ 15c </a:t>
            </a:r>
            <a:r>
              <a:rPr lang="de-AT" sz="2400" dirty="0" err="1">
                <a:solidFill>
                  <a:prstClr val="black"/>
                </a:solidFill>
                <a:latin typeface="Trebuchet MS" pitchFamily="34" charset="0"/>
              </a:rPr>
              <a:t>lit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 a WGG)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je ein Antrag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vom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6. bis Ablauf des 10. Jahres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,</a:t>
            </a:r>
            <a:br>
              <a:rPr lang="de-AT" sz="2400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vom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11. bis Ablauf des 15. Jahres </a:t>
            </a: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und</a:t>
            </a:r>
            <a:br>
              <a:rPr lang="de-AT" sz="2400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de-AT" sz="2400" dirty="0">
                <a:solidFill>
                  <a:prstClr val="black"/>
                </a:solidFill>
                <a:latin typeface="Trebuchet MS" pitchFamily="34" charset="0"/>
              </a:rPr>
              <a:t>vom </a:t>
            </a:r>
            <a:r>
              <a:rPr lang="de-AT" sz="2400" b="1" dirty="0">
                <a:solidFill>
                  <a:prstClr val="black"/>
                </a:solidFill>
                <a:latin typeface="Trebuchet MS" pitchFamily="34" charset="0"/>
              </a:rPr>
              <a:t>16. bis Ablauf des 20. Jahres</a:t>
            </a:r>
          </a:p>
          <a:p>
            <a:pPr marL="1169988" lvl="1" indent="-350838"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20000"/>
              <a:buFont typeface="Wingdings" pitchFamily="2" charset="2"/>
              <a:buChar char="§"/>
              <a:defRPr/>
            </a:pPr>
            <a:endParaRPr lang="de-AT" sz="2400" dirty="0">
              <a:solidFill>
                <a:prstClr val="black"/>
              </a:solidFill>
              <a:latin typeface="Trebuchet MS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B2325"/>
              </a:buClr>
              <a:buSzPct val="80000"/>
              <a:defRPr/>
            </a:pPr>
            <a:endParaRPr lang="de-DE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  <a:p>
            <a:pPr algn="ctr"/>
            <a:endParaRPr lang="de-AT" sz="2400" b="1" dirty="0">
              <a:latin typeface="Trebuchet MS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44E218-681C-4B3E-A1B7-97A972C6E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8640"/>
            <a:ext cx="5897027" cy="94036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AF9C1A-B985-448D-8801-F5E5817B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E1AD-8D59-4ED4-BA75-424D044B9727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24368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Breitbild</PresentationFormat>
  <Paragraphs>108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WKO Inhouse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Gisch Erwin</dc:creator>
  <cp:lastModifiedBy>ingmar.etzersdorfer</cp:lastModifiedBy>
  <cp:revision>183</cp:revision>
  <cp:lastPrinted>2019-09-02T07:59:23Z</cp:lastPrinted>
  <dcterms:created xsi:type="dcterms:W3CDTF">2013-05-17T12:34:56Z</dcterms:created>
  <dcterms:modified xsi:type="dcterms:W3CDTF">2019-09-02T07:59:40Z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